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1"/>
  </p:notesMasterIdLst>
  <p:sldIdLst>
    <p:sldId id="306" r:id="rId2"/>
    <p:sldId id="319" r:id="rId3"/>
    <p:sldId id="277" r:id="rId4"/>
    <p:sldId id="278" r:id="rId5"/>
    <p:sldId id="279" r:id="rId6"/>
    <p:sldId id="280" r:id="rId7"/>
    <p:sldId id="320" r:id="rId8"/>
    <p:sldId id="281" r:id="rId9"/>
    <p:sldId id="282" r:id="rId10"/>
    <p:sldId id="283" r:id="rId11"/>
    <p:sldId id="284" r:id="rId12"/>
    <p:sldId id="289" r:id="rId13"/>
    <p:sldId id="290" r:id="rId14"/>
    <p:sldId id="321" r:id="rId15"/>
    <p:sldId id="314" r:id="rId16"/>
    <p:sldId id="315" r:id="rId17"/>
    <p:sldId id="316" r:id="rId18"/>
    <p:sldId id="317" r:id="rId19"/>
    <p:sldId id="318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2" autoAdjust="0"/>
    <p:restoredTop sz="94664" autoAdjust="0"/>
  </p:normalViewPr>
  <p:slideViewPr>
    <p:cSldViewPr>
      <p:cViewPr varScale="1">
        <p:scale>
          <a:sx n="65" d="100"/>
          <a:sy n="65" d="100"/>
        </p:scale>
        <p:origin x="-1296" y="-6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3A2A6C-C22D-4F2F-81A3-435B9C56E748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291FE6-5AAA-486C-AA56-C667AA68DA7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E315CC-B34D-40C3-B11E-518135EEDF5E}" type="datetimeFigureOut">
              <a:rPr lang="en-US" smtClean="0"/>
              <a:pPr/>
              <a:t>9/6/2021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7B4EE2-579A-46BE-8CBB-F606562674F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CS" dirty="0" smtClean="0"/>
              <a:t/>
            </a:r>
            <a:br>
              <a:rPr lang="sr-Cyrl-CS" dirty="0" smtClean="0"/>
            </a:br>
            <a:r>
              <a:rPr lang="sr-Cyrl-CS" dirty="0" smtClean="0"/>
              <a:t/>
            </a:r>
            <a:br>
              <a:rPr lang="sr-Cyrl-CS" dirty="0" smtClean="0"/>
            </a:br>
            <a:r>
              <a:rPr lang="sr-Cyrl-CS" dirty="0" smtClean="0"/>
              <a:t/>
            </a:r>
            <a:br>
              <a:rPr lang="sr-Cyrl-CS" dirty="0" smtClean="0"/>
            </a:br>
            <a:r>
              <a:rPr lang="sr-Cyrl-CS" dirty="0" smtClean="0"/>
              <a:t>Е</a:t>
            </a:r>
            <a:r>
              <a:rPr lang="sr-Cyrl-RS" dirty="0" smtClean="0"/>
              <a:t>пидемиологија, етиологија, клиничка слика, дијагностика и терапија шећерне болести. Метаболички синдром. </a:t>
            </a:r>
            <a:r>
              <a:rPr lang="sr-Cyrl-CS" dirty="0" smtClean="0"/>
              <a:t>Г</a:t>
            </a:r>
            <a:r>
              <a:rPr lang="sr-Cyrl-RS" dirty="0" smtClean="0"/>
              <a:t>ојазност.</a:t>
            </a:r>
            <a:br>
              <a:rPr lang="sr-Cyrl-R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endParaRPr lang="sr-Cyrl-RS" dirty="0" smtClean="0"/>
          </a:p>
          <a:p>
            <a:pPr algn="ctr"/>
            <a:endParaRPr lang="sr-Cyrl-RS" dirty="0" smtClean="0"/>
          </a:p>
          <a:p>
            <a:pPr algn="ctr"/>
            <a:endParaRPr lang="sr-Cyrl-RS" dirty="0" smtClean="0"/>
          </a:p>
          <a:p>
            <a:pPr algn="ctr"/>
            <a:endParaRPr lang="sr-Cyrl-RS" dirty="0" smtClean="0"/>
          </a:p>
          <a:p>
            <a:pPr algn="ctr">
              <a:buNone/>
            </a:pPr>
            <a:r>
              <a:rPr lang="sr-Cyrl-RS" dirty="0" smtClean="0"/>
              <a:t>Интерна медицина 2</a:t>
            </a:r>
          </a:p>
          <a:p>
            <a:pPr algn="ctr">
              <a:buNone/>
            </a:pPr>
            <a:r>
              <a:rPr lang="sr-Cyrl-CS" dirty="0" smtClean="0"/>
              <a:t>Д</a:t>
            </a:r>
            <a:r>
              <a:rPr lang="sr-Cyrl-RS" dirty="0" smtClean="0"/>
              <a:t>р </a:t>
            </a:r>
            <a:r>
              <a:rPr lang="sr-Cyrl-RS" smtClean="0"/>
              <a:t>Јелена Нешић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 smtClean="0"/>
              <a:t>Пацијент С.Г., након месец дана терапије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00808"/>
            <a:ext cx="8229600" cy="4525963"/>
          </a:xfrm>
        </p:spPr>
        <p:txBody>
          <a:bodyPr>
            <a:normAutofit fontScale="47500" lnSpcReduction="20000"/>
          </a:bodyPr>
          <a:lstStyle/>
          <a:p>
            <a:r>
              <a:rPr lang="sr-Cyrl-CS" dirty="0" smtClean="0"/>
              <a:t>П</a:t>
            </a:r>
            <a:r>
              <a:rPr lang="sr-Cyrl-RS" dirty="0" smtClean="0"/>
              <a:t>рофил гликемије</a:t>
            </a:r>
          </a:p>
          <a:p>
            <a:pPr>
              <a:buNone/>
            </a:pPr>
            <a:r>
              <a:rPr lang="sr-Cyrl-RS" dirty="0" smtClean="0"/>
              <a:t>        - наште: </a:t>
            </a:r>
            <a:r>
              <a:rPr lang="en-US" dirty="0" smtClean="0"/>
              <a:t>7</a:t>
            </a:r>
            <a:r>
              <a:rPr lang="sr-Cyrl-RS" dirty="0" smtClean="0"/>
              <a:t>,</a:t>
            </a:r>
            <a:r>
              <a:rPr lang="en-US" dirty="0" smtClean="0"/>
              <a:t>8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- 2 сата после доручка: </a:t>
            </a:r>
            <a:r>
              <a:rPr lang="en-US" dirty="0" smtClean="0"/>
              <a:t>6</a:t>
            </a:r>
            <a:r>
              <a:rPr lang="sr-Cyrl-RS" dirty="0" smtClean="0"/>
              <a:t>,</a:t>
            </a:r>
            <a:r>
              <a:rPr lang="en-US" dirty="0" smtClean="0"/>
              <a:t>4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пре ручка: </a:t>
            </a:r>
            <a:r>
              <a:rPr lang="en-US" dirty="0" smtClean="0"/>
              <a:t>4</a:t>
            </a:r>
            <a:r>
              <a:rPr lang="sr-Cyrl-RS" dirty="0" smtClean="0"/>
              <a:t>,</a:t>
            </a:r>
            <a:r>
              <a:rPr lang="en-US" dirty="0" smtClean="0"/>
              <a:t>5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после ручка: 9,</a:t>
            </a:r>
            <a:r>
              <a:rPr lang="en-US" dirty="0" smtClean="0"/>
              <a:t>5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пре вечере: </a:t>
            </a:r>
            <a:r>
              <a:rPr lang="en-US" dirty="0" smtClean="0"/>
              <a:t>6</a:t>
            </a:r>
            <a:r>
              <a:rPr lang="sr-Cyrl-RS" dirty="0" smtClean="0"/>
              <a:t>,</a:t>
            </a:r>
            <a:r>
              <a:rPr lang="en-US" dirty="0" smtClean="0"/>
              <a:t>3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- 2 сата после вечере: 9,</a:t>
            </a:r>
            <a:r>
              <a:rPr lang="en-US" dirty="0" smtClean="0"/>
              <a:t>7</a:t>
            </a:r>
          </a:p>
          <a:p>
            <a:pPr>
              <a:buNone/>
            </a:pPr>
            <a:r>
              <a:rPr lang="sr-Cyrl-RS" dirty="0" smtClean="0"/>
              <a:t> </a:t>
            </a:r>
            <a:r>
              <a:rPr lang="en-US" dirty="0" smtClean="0"/>
              <a:t>       </a:t>
            </a:r>
            <a:r>
              <a:rPr lang="sr-Cyrl-RS" dirty="0" smtClean="0"/>
              <a:t>- у 22 сата: </a:t>
            </a:r>
            <a:r>
              <a:rPr lang="en-US" dirty="0" smtClean="0"/>
              <a:t>5</a:t>
            </a:r>
            <a:r>
              <a:rPr lang="sr-Cyrl-RS" dirty="0" smtClean="0"/>
              <a:t>,</a:t>
            </a:r>
            <a:r>
              <a:rPr lang="en-US" dirty="0" smtClean="0"/>
              <a:t>2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у 03 сата: </a:t>
            </a:r>
            <a:r>
              <a:rPr lang="en-US" dirty="0" smtClean="0"/>
              <a:t>6</a:t>
            </a:r>
            <a:r>
              <a:rPr lang="sr-Cyrl-RS" dirty="0" smtClean="0"/>
              <a:t>,</a:t>
            </a:r>
            <a:r>
              <a:rPr lang="en-US" dirty="0" smtClean="0"/>
              <a:t>5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Нема више хипогликемија</a:t>
            </a:r>
          </a:p>
          <a:p>
            <a:pPr>
              <a:buNone/>
            </a:pPr>
            <a:r>
              <a:rPr lang="sr-Cyrl-RS" dirty="0" smtClean="0"/>
              <a:t>      Телесна тежина: иста </a:t>
            </a:r>
          </a:p>
          <a:p>
            <a:pPr>
              <a:buNone/>
            </a:pPr>
            <a:r>
              <a:rPr lang="sr-Cyrl-RS" dirty="0" smtClean="0"/>
              <a:t>Предложена терапија: </a:t>
            </a:r>
          </a:p>
          <a:p>
            <a:pPr>
              <a:buNone/>
            </a:pPr>
            <a:r>
              <a:rPr lang="sr-Cyrl-RS" dirty="0" smtClean="0"/>
              <a:t>          Предложена терапија: </a:t>
            </a:r>
          </a:p>
          <a:p>
            <a:pPr>
              <a:buNone/>
            </a:pPr>
            <a:r>
              <a:rPr lang="sr-Cyrl-RS" dirty="0" smtClean="0"/>
              <a:t>          - П</a:t>
            </a:r>
            <a:r>
              <a:rPr lang="sr-Cyrl-RS" dirty="0"/>
              <a:t>р</a:t>
            </a:r>
            <a:r>
              <a:rPr lang="sr-Cyrl-RS" dirty="0" smtClean="0"/>
              <a:t>андијални инсулин: </a:t>
            </a:r>
            <a:r>
              <a:rPr lang="en-US" dirty="0" err="1" smtClean="0"/>
              <a:t>Novorapid</a:t>
            </a:r>
            <a:r>
              <a:rPr lang="en-US" dirty="0" smtClean="0"/>
              <a:t> 12j+</a:t>
            </a:r>
            <a:r>
              <a:rPr lang="sr-Cyrl-RS" dirty="0" smtClean="0"/>
              <a:t>8</a:t>
            </a:r>
            <a:r>
              <a:rPr lang="en-US" dirty="0" smtClean="0"/>
              <a:t>j+</a:t>
            </a:r>
            <a:r>
              <a:rPr lang="sr-Cyrl-RS" dirty="0" smtClean="0"/>
              <a:t>8</a:t>
            </a:r>
            <a:r>
              <a:rPr lang="en-US" dirty="0" smtClean="0"/>
              <a:t>j</a:t>
            </a:r>
            <a:r>
              <a:rPr lang="sr-Cyrl-RS" dirty="0" smtClean="0"/>
              <a:t> (пацијенткиња по савету повећавала дозу за по једну јединицу)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          - </a:t>
            </a:r>
            <a:r>
              <a:rPr lang="sr-Cyrl-RS" dirty="0" smtClean="0"/>
              <a:t>Базални инсулин: </a:t>
            </a:r>
            <a:r>
              <a:rPr lang="en-US" dirty="0" err="1" smtClean="0"/>
              <a:t>Levemir</a:t>
            </a:r>
            <a:r>
              <a:rPr lang="en-US" dirty="0" smtClean="0"/>
              <a:t> </a:t>
            </a:r>
            <a:r>
              <a:rPr lang="en-US" dirty="0" err="1" smtClean="0"/>
              <a:t>FlexPen</a:t>
            </a:r>
            <a:r>
              <a:rPr lang="en-US" dirty="0" smtClean="0"/>
              <a:t> </a:t>
            </a:r>
            <a:r>
              <a:rPr lang="sr-Cyrl-RS" dirty="0" smtClean="0"/>
              <a:t>23</a:t>
            </a:r>
            <a:r>
              <a:rPr lang="en-US" dirty="0" smtClean="0"/>
              <a:t>j u 22h</a:t>
            </a:r>
          </a:p>
          <a:p>
            <a:pPr>
              <a:buNone/>
            </a:pPr>
            <a:r>
              <a:rPr lang="sr-Cyrl-RS" dirty="0" smtClean="0"/>
              <a:t> Учесталост хипогликемија: имала субјективни осећај хипогликемије, али притоме није измерила гликемију испод 5,4</a:t>
            </a:r>
          </a:p>
          <a:p>
            <a:pPr>
              <a:buNone/>
            </a:pPr>
            <a:r>
              <a:rPr lang="sr-Cyrl-RS" dirty="0" smtClean="0"/>
              <a:t>      Телесна тежина: иста 90 </a:t>
            </a:r>
            <a:r>
              <a:rPr lang="sr-Latn-RS" dirty="0" smtClean="0"/>
              <a:t>kg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 smtClean="0"/>
              <a:t>Пацијент С.Г., након </a:t>
            </a:r>
            <a:r>
              <a:rPr lang="sr-Latn-RS" dirty="0" smtClean="0"/>
              <a:t>3 </a:t>
            </a:r>
            <a:r>
              <a:rPr lang="sr-Cyrl-RS" dirty="0" smtClean="0"/>
              <a:t>месец</a:t>
            </a:r>
            <a:r>
              <a:rPr lang="sr-Latn-RS" dirty="0" smtClean="0"/>
              <a:t>a</a:t>
            </a:r>
            <a:r>
              <a:rPr lang="sr-Cyrl-RS" dirty="0" smtClean="0"/>
              <a:t> терапије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sr-Cyrl-CS" dirty="0" smtClean="0"/>
              <a:t>П</a:t>
            </a:r>
            <a:r>
              <a:rPr lang="sr-Cyrl-RS" dirty="0" smtClean="0"/>
              <a:t>рофил гликемије</a:t>
            </a:r>
          </a:p>
          <a:p>
            <a:pPr>
              <a:buNone/>
            </a:pPr>
            <a:r>
              <a:rPr lang="sr-Cyrl-RS" dirty="0" smtClean="0"/>
              <a:t>        - наште: </a:t>
            </a:r>
            <a:r>
              <a:rPr lang="sr-Latn-RS" dirty="0" smtClean="0"/>
              <a:t>7,2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- 2 сата после доручка: </a:t>
            </a:r>
            <a:r>
              <a:rPr lang="sr-Latn-RS" dirty="0" smtClean="0"/>
              <a:t>6</a:t>
            </a:r>
            <a:r>
              <a:rPr lang="sr-Cyrl-RS" dirty="0" smtClean="0"/>
              <a:t>,</a:t>
            </a:r>
            <a:r>
              <a:rPr lang="sr-Latn-RS" dirty="0" smtClean="0"/>
              <a:t>2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пре ручка: </a:t>
            </a:r>
            <a:r>
              <a:rPr lang="sr-Latn-RS" dirty="0" smtClean="0"/>
              <a:t>5</a:t>
            </a:r>
            <a:r>
              <a:rPr lang="sr-Cyrl-RS" dirty="0" smtClean="0"/>
              <a:t>,</a:t>
            </a:r>
            <a:r>
              <a:rPr lang="sr-Latn-RS" dirty="0" smtClean="0"/>
              <a:t>5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после ручка: </a:t>
            </a:r>
            <a:r>
              <a:rPr lang="sr-Latn-RS" dirty="0" smtClean="0"/>
              <a:t>6</a:t>
            </a:r>
            <a:r>
              <a:rPr lang="sr-Cyrl-RS" dirty="0" smtClean="0"/>
              <a:t>,</a:t>
            </a:r>
            <a:r>
              <a:rPr lang="sr-Latn-RS" dirty="0" smtClean="0"/>
              <a:t>6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пре вечере: </a:t>
            </a:r>
            <a:r>
              <a:rPr lang="sr-Latn-RS" dirty="0" smtClean="0"/>
              <a:t>6</a:t>
            </a:r>
            <a:r>
              <a:rPr lang="sr-Cyrl-RS" dirty="0" smtClean="0"/>
              <a:t>,</a:t>
            </a:r>
            <a:r>
              <a:rPr lang="sr-Latn-RS" dirty="0" smtClean="0"/>
              <a:t>3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- 2 сата после вечере: </a:t>
            </a:r>
            <a:r>
              <a:rPr lang="sr-Latn-RS" dirty="0" smtClean="0"/>
              <a:t>6</a:t>
            </a:r>
            <a:r>
              <a:rPr lang="sr-Cyrl-RS" dirty="0" smtClean="0"/>
              <a:t>,</a:t>
            </a:r>
            <a:r>
              <a:rPr lang="sr-Latn-RS" dirty="0" smtClean="0"/>
              <a:t>4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</a:t>
            </a:r>
            <a:r>
              <a:rPr lang="sr-Latn-RS" dirty="0" smtClean="0"/>
              <a:t>HbA1C 7,9%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Предложена терапија: </a:t>
            </a:r>
          </a:p>
          <a:p>
            <a:pPr>
              <a:buNone/>
            </a:pPr>
            <a:r>
              <a:rPr lang="sr-Cyrl-RS" dirty="0" smtClean="0"/>
              <a:t>         - Прандијални инсулин: </a:t>
            </a:r>
            <a:r>
              <a:rPr lang="en-US" dirty="0" err="1" smtClean="0"/>
              <a:t>Novorapid</a:t>
            </a:r>
            <a:r>
              <a:rPr lang="en-US" dirty="0" smtClean="0"/>
              <a:t> 12j+</a:t>
            </a:r>
            <a:r>
              <a:rPr lang="sr-Latn-RS" dirty="0" smtClean="0"/>
              <a:t>8</a:t>
            </a:r>
            <a:r>
              <a:rPr lang="en-US" dirty="0" smtClean="0"/>
              <a:t>j+</a:t>
            </a:r>
            <a:r>
              <a:rPr lang="sr-Latn-RS" dirty="0" smtClean="0"/>
              <a:t>8</a:t>
            </a:r>
            <a:r>
              <a:rPr lang="en-US" dirty="0" smtClean="0"/>
              <a:t>j</a:t>
            </a:r>
          </a:p>
          <a:p>
            <a:pPr>
              <a:buNone/>
            </a:pPr>
            <a:r>
              <a:rPr lang="en-US" dirty="0" smtClean="0"/>
              <a:t>          - </a:t>
            </a:r>
            <a:r>
              <a:rPr lang="sr-Cyrl-RS" dirty="0" smtClean="0"/>
              <a:t>Базални инсулин: </a:t>
            </a:r>
            <a:r>
              <a:rPr lang="en-US" dirty="0" err="1" smtClean="0"/>
              <a:t>Levemir</a:t>
            </a:r>
            <a:r>
              <a:rPr lang="en-US" dirty="0" smtClean="0"/>
              <a:t> </a:t>
            </a:r>
            <a:r>
              <a:rPr lang="en-US" dirty="0" err="1" smtClean="0"/>
              <a:t>FlexPen</a:t>
            </a:r>
            <a:r>
              <a:rPr lang="en-US" dirty="0" smtClean="0"/>
              <a:t> </a:t>
            </a:r>
            <a:r>
              <a:rPr lang="sr-Cyrl-RS" dirty="0" smtClean="0"/>
              <a:t>2</a:t>
            </a:r>
            <a:r>
              <a:rPr lang="sr-Latn-RS" dirty="0"/>
              <a:t>6</a:t>
            </a:r>
            <a:r>
              <a:rPr lang="en-US" dirty="0" smtClean="0"/>
              <a:t>j u 22h</a:t>
            </a:r>
          </a:p>
          <a:p>
            <a:r>
              <a:rPr lang="sr-Cyrl-RS" dirty="0" smtClean="0"/>
              <a:t> Учесталост хипогликемија: није их било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 smtClean="0"/>
              <a:t>М</a:t>
            </a:r>
            <a:r>
              <a:rPr lang="sr-Cyrl-RS" dirty="0" smtClean="0"/>
              <a:t>етаболички синдом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sr-Cyrl-CS" dirty="0"/>
              <a:t>Метаболички синдром представља скуп фактора ризика за настанак кардиоваскуларних обољења и дијабетеса мелитуса типа 2, услед постојања инсулинске резистенције. Овај синдром карактерише абдоминална гојазност и још два од четири  критеријума и то: артеријска хипертензија, дисгликемија, повишен ниво триглицерида (</a:t>
            </a:r>
            <a:r>
              <a:rPr lang="sr-Latn-CS" dirty="0"/>
              <a:t>TAG</a:t>
            </a:r>
            <a:r>
              <a:rPr lang="sr-Cyrl-CS" dirty="0"/>
              <a:t>), снижен ниво </a:t>
            </a:r>
            <a:r>
              <a:rPr lang="sr-Latn-CS" dirty="0"/>
              <a:t>HDL</a:t>
            </a:r>
            <a:r>
              <a:rPr lang="sr-Cyrl-CS" dirty="0"/>
              <a:t> (енгл.</a:t>
            </a:r>
            <a:r>
              <a:rPr lang="sr-Latn-CS" dirty="0"/>
              <a:t>High Density Lipoprotein</a:t>
            </a:r>
            <a:r>
              <a:rPr lang="sr-Cyrl-CS" dirty="0"/>
              <a:t>) у периферној крви.</a:t>
            </a:r>
            <a:endParaRPr lang="en-US" dirty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 smtClean="0"/>
              <a:t>М</a:t>
            </a:r>
            <a:r>
              <a:rPr lang="sr-Cyrl-RS" dirty="0" smtClean="0"/>
              <a:t>етаболички синдом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sr-Cyrl-CS" dirty="0"/>
              <a:t>П</a:t>
            </a:r>
            <a:r>
              <a:rPr lang="en-US" dirty="0" err="1"/>
              <a:t>рема</a:t>
            </a:r>
            <a:r>
              <a:rPr lang="en-US" dirty="0"/>
              <a:t> IDF (International Diabetes Federation) </a:t>
            </a:r>
            <a:r>
              <a:rPr lang="en-US" dirty="0" err="1"/>
              <a:t>консезусу</a:t>
            </a:r>
            <a:r>
              <a:rPr lang="en-US" dirty="0"/>
              <a:t>, </a:t>
            </a:r>
            <a:r>
              <a:rPr lang="en-US" dirty="0" err="1"/>
              <a:t>дијагноза</a:t>
            </a:r>
            <a:r>
              <a:rPr lang="en-US" dirty="0"/>
              <a:t> </a:t>
            </a:r>
            <a:r>
              <a:rPr lang="en-US" dirty="0" err="1"/>
              <a:t>метаболичког</a:t>
            </a:r>
            <a:r>
              <a:rPr lang="en-US" dirty="0"/>
              <a:t> </a:t>
            </a:r>
            <a:r>
              <a:rPr lang="en-US" dirty="0" err="1"/>
              <a:t>синдрома</a:t>
            </a:r>
            <a:r>
              <a:rPr lang="en-US" dirty="0"/>
              <a:t> </a:t>
            </a:r>
            <a:r>
              <a:rPr lang="en-US" dirty="0" err="1"/>
              <a:t>биће</a:t>
            </a:r>
            <a:r>
              <a:rPr lang="en-US" dirty="0"/>
              <a:t> </a:t>
            </a:r>
            <a:r>
              <a:rPr lang="en-US" dirty="0" err="1"/>
              <a:t>постављена</a:t>
            </a:r>
            <a:r>
              <a:rPr lang="en-US" dirty="0"/>
              <a:t> </a:t>
            </a:r>
            <a:r>
              <a:rPr lang="en-US" dirty="0" err="1"/>
              <a:t>пацијенту</a:t>
            </a:r>
            <a:r>
              <a:rPr lang="en-US" dirty="0"/>
              <a:t> </a:t>
            </a:r>
            <a:r>
              <a:rPr lang="en-US" dirty="0" err="1"/>
              <a:t>уколико</a:t>
            </a:r>
            <a:r>
              <a:rPr lang="en-US" dirty="0"/>
              <a:t> </a:t>
            </a:r>
            <a:r>
              <a:rPr lang="en-US" dirty="0" err="1"/>
              <a:t>има</a:t>
            </a:r>
            <a:r>
              <a:rPr lang="en-US" dirty="0"/>
              <a:t> </a:t>
            </a:r>
            <a:r>
              <a:rPr lang="en-US" dirty="0" err="1"/>
              <a:t>абдоминални</a:t>
            </a:r>
            <a:r>
              <a:rPr lang="en-US" dirty="0"/>
              <a:t> </a:t>
            </a:r>
            <a:r>
              <a:rPr lang="en-US" dirty="0" err="1"/>
              <a:t>тип</a:t>
            </a:r>
            <a:r>
              <a:rPr lang="en-US" dirty="0"/>
              <a:t> </a:t>
            </a:r>
            <a:r>
              <a:rPr lang="en-US" dirty="0" err="1"/>
              <a:t>гојазности</a:t>
            </a:r>
            <a:r>
              <a:rPr lang="en-US" dirty="0"/>
              <a:t> </a:t>
            </a:r>
            <a:r>
              <a:rPr lang="en-US" dirty="0" err="1"/>
              <a:t>са</a:t>
            </a:r>
            <a:r>
              <a:rPr lang="en-US" dirty="0"/>
              <a:t> </a:t>
            </a:r>
            <a:r>
              <a:rPr lang="en-US" dirty="0" err="1"/>
              <a:t>вредностима</a:t>
            </a:r>
            <a:r>
              <a:rPr lang="en-US" dirty="0"/>
              <a:t> </a:t>
            </a:r>
            <a:r>
              <a:rPr lang="en-US" dirty="0" err="1"/>
              <a:t>обима</a:t>
            </a:r>
            <a:r>
              <a:rPr lang="en-US" dirty="0"/>
              <a:t> </a:t>
            </a:r>
            <a:r>
              <a:rPr lang="en-US" dirty="0" err="1"/>
              <a:t>струка</a:t>
            </a:r>
            <a:r>
              <a:rPr lang="en-US" dirty="0"/>
              <a:t> </a:t>
            </a:r>
            <a:r>
              <a:rPr lang="en-US" dirty="0" err="1"/>
              <a:t>преко</a:t>
            </a:r>
            <a:r>
              <a:rPr lang="en-US" dirty="0"/>
              <a:t> 94cm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мушкарце</a:t>
            </a:r>
            <a:r>
              <a:rPr lang="en-US" dirty="0"/>
              <a:t> и </a:t>
            </a:r>
            <a:r>
              <a:rPr lang="en-US" dirty="0" err="1"/>
              <a:t>преко</a:t>
            </a:r>
            <a:r>
              <a:rPr lang="en-US" dirty="0"/>
              <a:t> 82cm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жене</a:t>
            </a:r>
            <a:r>
              <a:rPr lang="en-US" dirty="0"/>
              <a:t>, и </a:t>
            </a:r>
            <a:r>
              <a:rPr lang="en-US" dirty="0" err="1"/>
              <a:t>још</a:t>
            </a:r>
            <a:r>
              <a:rPr lang="en-US" dirty="0"/>
              <a:t> </a:t>
            </a:r>
            <a:r>
              <a:rPr lang="en-US" dirty="0" err="1"/>
              <a:t>два</a:t>
            </a:r>
            <a:r>
              <a:rPr lang="en-US" dirty="0"/>
              <a:t> </a:t>
            </a:r>
            <a:r>
              <a:rPr lang="en-US" dirty="0" err="1"/>
              <a:t>од</a:t>
            </a:r>
            <a:r>
              <a:rPr lang="en-US" dirty="0"/>
              <a:t> </a:t>
            </a:r>
            <a:r>
              <a:rPr lang="en-US" dirty="0" err="1"/>
              <a:t>четири</a:t>
            </a:r>
            <a:r>
              <a:rPr lang="en-US" dirty="0"/>
              <a:t> </a:t>
            </a:r>
            <a:r>
              <a:rPr lang="en-US" dirty="0" err="1"/>
              <a:t>критеријума</a:t>
            </a:r>
            <a:r>
              <a:rPr lang="en-US" dirty="0"/>
              <a:t> :</a:t>
            </a:r>
          </a:p>
          <a:p>
            <a:r>
              <a:rPr lang="en-US" dirty="0"/>
              <a:t>1) </a:t>
            </a:r>
            <a:r>
              <a:rPr lang="en-US" dirty="0" err="1"/>
              <a:t>артеријски</a:t>
            </a:r>
            <a:r>
              <a:rPr lang="en-US" dirty="0"/>
              <a:t> </a:t>
            </a:r>
            <a:r>
              <a:rPr lang="en-US" dirty="0" err="1"/>
              <a:t>крвни</a:t>
            </a:r>
            <a:r>
              <a:rPr lang="en-US" dirty="0"/>
              <a:t> </a:t>
            </a:r>
            <a:r>
              <a:rPr lang="en-US" dirty="0" err="1"/>
              <a:t>притисак</a:t>
            </a:r>
            <a:r>
              <a:rPr lang="en-US" dirty="0"/>
              <a:t> </a:t>
            </a:r>
            <a:r>
              <a:rPr lang="en-US" dirty="0" err="1"/>
              <a:t>са</a:t>
            </a:r>
            <a:r>
              <a:rPr lang="en-US" dirty="0"/>
              <a:t> </a:t>
            </a:r>
            <a:r>
              <a:rPr lang="en-US" dirty="0" err="1"/>
              <a:t>вредностима</a:t>
            </a:r>
            <a:r>
              <a:rPr lang="en-US" dirty="0"/>
              <a:t> </a:t>
            </a:r>
            <a:r>
              <a:rPr lang="en-US" dirty="0" err="1"/>
              <a:t>већим</a:t>
            </a:r>
            <a:r>
              <a:rPr lang="en-US" dirty="0"/>
              <a:t> </a:t>
            </a:r>
            <a:r>
              <a:rPr lang="en-US" dirty="0" err="1"/>
              <a:t>или</a:t>
            </a:r>
            <a:r>
              <a:rPr lang="en-US" dirty="0"/>
              <a:t> </a:t>
            </a:r>
            <a:r>
              <a:rPr lang="en-US" dirty="0" err="1"/>
              <a:t>једнаким</a:t>
            </a:r>
            <a:r>
              <a:rPr lang="en-US" dirty="0"/>
              <a:t> 130/85mmHg</a:t>
            </a:r>
          </a:p>
          <a:p>
            <a:r>
              <a:rPr lang="en-US" dirty="0"/>
              <a:t>2) </a:t>
            </a:r>
            <a:r>
              <a:rPr lang="en-US" dirty="0" err="1"/>
              <a:t>вредности</a:t>
            </a:r>
            <a:r>
              <a:rPr lang="en-US" dirty="0"/>
              <a:t> </a:t>
            </a:r>
            <a:r>
              <a:rPr lang="en-US" dirty="0" err="1"/>
              <a:t>гликемије</a:t>
            </a:r>
            <a:r>
              <a:rPr lang="en-US" dirty="0"/>
              <a:t> у </a:t>
            </a:r>
            <a:r>
              <a:rPr lang="en-US" dirty="0" err="1"/>
              <a:t>крви</a:t>
            </a:r>
            <a:r>
              <a:rPr lang="en-US" dirty="0"/>
              <a:t> </a:t>
            </a:r>
            <a:r>
              <a:rPr lang="en-US" dirty="0" err="1"/>
              <a:t>наште</a:t>
            </a:r>
            <a:r>
              <a:rPr lang="en-US" dirty="0"/>
              <a:t> </a:t>
            </a:r>
            <a:r>
              <a:rPr lang="en-US" dirty="0" err="1"/>
              <a:t>веће</a:t>
            </a:r>
            <a:r>
              <a:rPr lang="en-US" dirty="0"/>
              <a:t> </a:t>
            </a:r>
            <a:r>
              <a:rPr lang="en-US" dirty="0" err="1"/>
              <a:t>или</a:t>
            </a:r>
            <a:r>
              <a:rPr lang="en-US" dirty="0"/>
              <a:t> </a:t>
            </a:r>
            <a:r>
              <a:rPr lang="en-US" dirty="0" err="1"/>
              <a:t>једнаке</a:t>
            </a:r>
            <a:r>
              <a:rPr lang="en-US" dirty="0"/>
              <a:t> 5,6mmol/l</a:t>
            </a:r>
          </a:p>
          <a:p>
            <a:r>
              <a:rPr lang="en-US" dirty="0"/>
              <a:t>3) </a:t>
            </a:r>
            <a:r>
              <a:rPr lang="en-US" dirty="0" err="1"/>
              <a:t>вредности</a:t>
            </a:r>
            <a:r>
              <a:rPr lang="en-US" dirty="0"/>
              <a:t> </a:t>
            </a:r>
            <a:r>
              <a:rPr lang="en-US" dirty="0" err="1"/>
              <a:t>триглицерида</a:t>
            </a:r>
            <a:r>
              <a:rPr lang="en-US" dirty="0"/>
              <a:t> у </a:t>
            </a:r>
            <a:r>
              <a:rPr lang="en-US" dirty="0" err="1"/>
              <a:t>крви</a:t>
            </a:r>
            <a:r>
              <a:rPr lang="en-US" dirty="0"/>
              <a:t> </a:t>
            </a:r>
            <a:r>
              <a:rPr lang="en-US" dirty="0" err="1"/>
              <a:t>веће</a:t>
            </a:r>
            <a:r>
              <a:rPr lang="en-US" dirty="0"/>
              <a:t> </a:t>
            </a:r>
            <a:r>
              <a:rPr lang="en-US" dirty="0" err="1"/>
              <a:t>или</a:t>
            </a:r>
            <a:r>
              <a:rPr lang="en-US" dirty="0"/>
              <a:t> </a:t>
            </a:r>
            <a:r>
              <a:rPr lang="en-US" dirty="0" err="1"/>
              <a:t>једнаке</a:t>
            </a:r>
            <a:r>
              <a:rPr lang="en-US" dirty="0"/>
              <a:t> 1,7mmol/l</a:t>
            </a:r>
          </a:p>
          <a:p>
            <a:r>
              <a:rPr lang="en-US" dirty="0"/>
              <a:t>4) </a:t>
            </a:r>
            <a:r>
              <a:rPr lang="en-US" dirty="0" err="1"/>
              <a:t>вредности</a:t>
            </a:r>
            <a:r>
              <a:rPr lang="en-US" dirty="0"/>
              <a:t> HDL </a:t>
            </a:r>
            <a:r>
              <a:rPr lang="en-US" dirty="0" err="1"/>
              <a:t>холестерола</a:t>
            </a:r>
            <a:r>
              <a:rPr lang="en-US" dirty="0"/>
              <a:t> у </a:t>
            </a:r>
            <a:r>
              <a:rPr lang="en-US" dirty="0" err="1"/>
              <a:t>крви</a:t>
            </a:r>
            <a:r>
              <a:rPr lang="en-US" dirty="0"/>
              <a:t> </a:t>
            </a:r>
            <a:r>
              <a:rPr lang="en-US" dirty="0" err="1"/>
              <a:t>мање</a:t>
            </a:r>
            <a:r>
              <a:rPr lang="en-US" dirty="0"/>
              <a:t> </a:t>
            </a:r>
            <a:r>
              <a:rPr lang="en-US" dirty="0" err="1"/>
              <a:t>од</a:t>
            </a:r>
            <a:r>
              <a:rPr lang="en-US" dirty="0"/>
              <a:t> 1,03mmol/l </a:t>
            </a:r>
            <a:r>
              <a:rPr lang="en-US" dirty="0" err="1"/>
              <a:t>за</a:t>
            </a:r>
            <a:r>
              <a:rPr lang="en-US" dirty="0"/>
              <a:t> </a:t>
            </a:r>
            <a:r>
              <a:rPr lang="en-US" dirty="0" err="1"/>
              <a:t>мушкарце</a:t>
            </a:r>
            <a:r>
              <a:rPr lang="en-US" dirty="0"/>
              <a:t> и 1,29mmol/l </a:t>
            </a:r>
            <a:r>
              <a:rPr lang="en-US" dirty="0" smtClean="0"/>
              <a:t> </a:t>
            </a:r>
            <a:r>
              <a:rPr lang="en-US" dirty="0" err="1"/>
              <a:t>за</a:t>
            </a:r>
            <a:r>
              <a:rPr lang="en-US" dirty="0"/>
              <a:t>  </a:t>
            </a:r>
            <a:r>
              <a:rPr lang="en-US" dirty="0" err="1"/>
              <a:t>жене</a:t>
            </a:r>
            <a:endParaRPr lang="en-US" dirty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 smtClean="0"/>
              <a:t>М</a:t>
            </a:r>
            <a:r>
              <a:rPr lang="sr-Cyrl-RS" dirty="0" smtClean="0"/>
              <a:t>етаболички синдром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r-Cyrl-RS" dirty="0" smtClean="0"/>
          </a:p>
          <a:p>
            <a:endParaRPr lang="sr-Cyrl-RS" dirty="0" smtClean="0"/>
          </a:p>
          <a:p>
            <a:pPr algn="ctr">
              <a:buNone/>
            </a:pPr>
            <a:r>
              <a:rPr lang="sr-Cyrl-CS" dirty="0" smtClean="0"/>
              <a:t>П</a:t>
            </a:r>
            <a:r>
              <a:rPr lang="sr-Cyrl-RS" dirty="0" smtClean="0"/>
              <a:t>риказ случаја 1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sr-Cyrl-RS" dirty="0" smtClean="0"/>
              <a:t>Пацијент долази на преглед код ендокринолога први пут</a:t>
            </a:r>
          </a:p>
          <a:p>
            <a:r>
              <a:rPr lang="sr-Cyrl-RS" dirty="0" smtClean="0"/>
              <a:t>М.А., 44 година, возач, пушач</a:t>
            </a:r>
          </a:p>
          <a:p>
            <a:r>
              <a:rPr lang="sr-Cyrl-RS" dirty="0" smtClean="0"/>
              <a:t>На рутинском систематском прегледу гликемија наште 7,5 </a:t>
            </a:r>
            <a:r>
              <a:rPr lang="en-US" dirty="0" err="1" smtClean="0"/>
              <a:t>mmol</a:t>
            </a:r>
            <a:r>
              <a:rPr lang="en-US" dirty="0" smtClean="0"/>
              <a:t>/l, </a:t>
            </a:r>
            <a:r>
              <a:rPr lang="sr-Cyrl-RS" dirty="0" smtClean="0"/>
              <a:t>по добијању резултата код колеге који има апарат за контролу гликемије 2 сата после ручка је измерио гликемију 8,1</a:t>
            </a:r>
            <a:r>
              <a:rPr lang="en-US" dirty="0" err="1" smtClean="0"/>
              <a:t>mmol</a:t>
            </a:r>
            <a:r>
              <a:rPr lang="en-US" dirty="0" smtClean="0"/>
              <a:t>/l</a:t>
            </a:r>
          </a:p>
          <a:p>
            <a:r>
              <a:rPr lang="sr-Cyrl-RS" dirty="0" smtClean="0"/>
              <a:t>Нема значајнијих субјективних тегоба, жали се на малаксалост, повремено има зујење у ушима, и последњих 6 месеци је добио у ТТ око 15</a:t>
            </a:r>
            <a:r>
              <a:rPr lang="en-US" dirty="0" smtClean="0"/>
              <a:t>kg</a:t>
            </a:r>
          </a:p>
          <a:p>
            <a:r>
              <a:rPr lang="sr-Cyrl-CS" dirty="0" smtClean="0"/>
              <a:t>Н</a:t>
            </a:r>
            <a:r>
              <a:rPr lang="sr-Cyrl-RS" dirty="0" smtClean="0"/>
              <a:t>ередовно се храни, физички неактиван</a:t>
            </a:r>
          </a:p>
          <a:p>
            <a:r>
              <a:rPr lang="sr-Cyrl-RS" dirty="0" smtClean="0"/>
              <a:t>Актуелно без терапије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sr-Cyrl-RS" dirty="0" smtClean="0"/>
              <a:t>У личној анамнези негира значајне болести</a:t>
            </a:r>
          </a:p>
          <a:p>
            <a:r>
              <a:rPr lang="sr-Cyrl-CS" dirty="0" smtClean="0"/>
              <a:t>И</a:t>
            </a:r>
            <a:r>
              <a:rPr lang="sr-Cyrl-RS" dirty="0" smtClean="0"/>
              <a:t>з породичне анамнезе се сазнаје да мајка и ујак имају</a:t>
            </a:r>
            <a:r>
              <a:rPr lang="en-US" dirty="0" smtClean="0"/>
              <a:t> DM2, </a:t>
            </a:r>
            <a:r>
              <a:rPr lang="sr-Cyrl-RS" dirty="0" smtClean="0"/>
              <a:t>брат </a:t>
            </a:r>
            <a:r>
              <a:rPr lang="en-US" dirty="0" smtClean="0"/>
              <a:t>HTA</a:t>
            </a:r>
            <a:endParaRPr lang="sr-Cyrl-RS" dirty="0" smtClean="0"/>
          </a:p>
          <a:p>
            <a:r>
              <a:rPr lang="en-US" dirty="0" smtClean="0"/>
              <a:t>TT 111kg, TV 182cm, BMI 33,51, o</a:t>
            </a:r>
            <a:r>
              <a:rPr lang="sr-Cyrl-RS" dirty="0" smtClean="0"/>
              <a:t>бим струка 1</a:t>
            </a:r>
            <a:r>
              <a:rPr lang="en-US" dirty="0" smtClean="0"/>
              <a:t>23 cm</a:t>
            </a:r>
          </a:p>
          <a:p>
            <a:r>
              <a:rPr lang="en-US" dirty="0" smtClean="0"/>
              <a:t>TA 150/90mmHg</a:t>
            </a:r>
          </a:p>
          <a:p>
            <a:r>
              <a:rPr lang="en-US" dirty="0" err="1" smtClean="0"/>
              <a:t>Fizikalni</a:t>
            </a:r>
            <a:r>
              <a:rPr lang="en-US" dirty="0" smtClean="0"/>
              <a:t> </a:t>
            </a:r>
            <a:r>
              <a:rPr lang="en-US" dirty="0" err="1" smtClean="0"/>
              <a:t>nalaz</a:t>
            </a:r>
            <a:r>
              <a:rPr lang="sr-Cyrl-RS" dirty="0" smtClean="0"/>
              <a:t>,</a:t>
            </a:r>
            <a:r>
              <a:rPr lang="en-US" dirty="0" smtClean="0"/>
              <a:t> EKG </a:t>
            </a:r>
            <a:r>
              <a:rPr lang="en-US" dirty="0" err="1" smtClean="0"/>
              <a:t>su</a:t>
            </a:r>
            <a:r>
              <a:rPr lang="en-US" dirty="0" smtClean="0"/>
              <a:t> u </a:t>
            </a:r>
            <a:r>
              <a:rPr lang="en-US" dirty="0" err="1" smtClean="0"/>
              <a:t>granicama</a:t>
            </a:r>
            <a:r>
              <a:rPr lang="en-US" dirty="0" smtClean="0"/>
              <a:t> </a:t>
            </a:r>
            <a:r>
              <a:rPr lang="en-US" dirty="0" err="1" smtClean="0"/>
              <a:t>normale</a:t>
            </a:r>
            <a:endParaRPr lang="sr-Cyrl-RS" dirty="0" smtClean="0"/>
          </a:p>
          <a:p>
            <a:r>
              <a:rPr lang="sr-Cyrl-RS" dirty="0" smtClean="0"/>
              <a:t>Лабараторијске анализе: </a:t>
            </a:r>
            <a:r>
              <a:rPr lang="en-US" dirty="0" err="1" smtClean="0"/>
              <a:t>Hol</a:t>
            </a:r>
            <a:r>
              <a:rPr lang="en-US" dirty="0" smtClean="0"/>
              <a:t> 7.32, </a:t>
            </a:r>
            <a:r>
              <a:rPr lang="en-US" dirty="0" err="1" smtClean="0"/>
              <a:t>Tg</a:t>
            </a:r>
            <a:r>
              <a:rPr lang="en-US" dirty="0" smtClean="0"/>
              <a:t> 1.</a:t>
            </a:r>
            <a:r>
              <a:rPr lang="sr-Latn-RS" dirty="0" smtClean="0"/>
              <a:t>8</a:t>
            </a:r>
            <a:r>
              <a:rPr lang="en-US" dirty="0" smtClean="0"/>
              <a:t>, HDL 1.40, LDL 5.54, </a:t>
            </a:r>
            <a:r>
              <a:rPr lang="en-US" dirty="0" err="1" smtClean="0"/>
              <a:t>ac.uricum</a:t>
            </a:r>
            <a:r>
              <a:rPr lang="en-US" dirty="0" smtClean="0"/>
              <a:t> 436, AST 48, ALT 45, GGT 131, HbA1C 5,8%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OGTT </a:t>
            </a:r>
            <a:r>
              <a:rPr lang="en-US" dirty="0" err="1" smtClean="0"/>
              <a:t>sa</a:t>
            </a:r>
            <a:r>
              <a:rPr lang="en-US" dirty="0" smtClean="0"/>
              <a:t> 75gr</a:t>
            </a:r>
            <a:r>
              <a:rPr lang="sr-Cyrl-RS" dirty="0" smtClean="0"/>
              <a:t>: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</a:t>
            </a:r>
            <a:r>
              <a:rPr lang="en-US" dirty="0" err="1" smtClean="0"/>
              <a:t>glu</a:t>
            </a:r>
            <a:r>
              <a:rPr lang="en-US" dirty="0" smtClean="0"/>
              <a:t> 0min 6,2mmol/l</a:t>
            </a:r>
            <a:r>
              <a:rPr lang="sr-Cyrl-RS" dirty="0" smtClean="0"/>
              <a:t> ......</a:t>
            </a:r>
            <a:r>
              <a:rPr lang="en-US" dirty="0" err="1" smtClean="0"/>
              <a:t>insulinemija</a:t>
            </a:r>
            <a:r>
              <a:rPr lang="en-US" dirty="0" smtClean="0"/>
              <a:t> </a:t>
            </a:r>
            <a:r>
              <a:rPr lang="en-US" dirty="0"/>
              <a:t>0</a:t>
            </a:r>
            <a:r>
              <a:rPr lang="en-US" dirty="0" smtClean="0"/>
              <a:t>min 9,1</a:t>
            </a:r>
            <a:endParaRPr lang="sr-Cyrl-RS" dirty="0" smtClean="0"/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</a:t>
            </a:r>
            <a:r>
              <a:rPr lang="en-US" dirty="0" err="1" smtClean="0"/>
              <a:t>glu</a:t>
            </a:r>
            <a:r>
              <a:rPr lang="en-US" dirty="0" smtClean="0"/>
              <a:t> 30min 11,1mmol/l….</a:t>
            </a:r>
            <a:r>
              <a:rPr lang="en-US" dirty="0" err="1" smtClean="0"/>
              <a:t>insulinemija</a:t>
            </a:r>
            <a:r>
              <a:rPr lang="en-US" dirty="0" smtClean="0"/>
              <a:t> 30min 64</a:t>
            </a:r>
            <a:endParaRPr lang="sr-Cyrl-RS" dirty="0" smtClean="0"/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</a:t>
            </a:r>
            <a:r>
              <a:rPr lang="en-US" dirty="0" err="1" smtClean="0"/>
              <a:t>glu</a:t>
            </a:r>
            <a:r>
              <a:rPr lang="en-US" dirty="0" smtClean="0"/>
              <a:t> 60min 12,0mmol/l…</a:t>
            </a:r>
            <a:r>
              <a:rPr lang="en-US" dirty="0" err="1" smtClean="0"/>
              <a:t>insulinemija</a:t>
            </a:r>
            <a:r>
              <a:rPr lang="en-US" dirty="0" smtClean="0"/>
              <a:t> 60min 180</a:t>
            </a:r>
            <a:endParaRPr lang="en-US" dirty="0"/>
          </a:p>
          <a:p>
            <a:pPr>
              <a:buNone/>
            </a:pPr>
            <a:r>
              <a:rPr lang="en-US" dirty="0" smtClean="0"/>
              <a:t>  </a:t>
            </a:r>
            <a:r>
              <a:rPr lang="en-US" dirty="0" err="1" smtClean="0"/>
              <a:t>glu</a:t>
            </a:r>
            <a:r>
              <a:rPr lang="en-US" dirty="0" smtClean="0"/>
              <a:t> 120min 6,0mmol/l……insulin.    120min 45.3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Dg </a:t>
            </a:r>
            <a:r>
              <a:rPr lang="en-US" dirty="0" err="1" smtClean="0"/>
              <a:t>Metabolicki</a:t>
            </a:r>
            <a:r>
              <a:rPr lang="en-US" dirty="0" smtClean="0"/>
              <a:t> </a:t>
            </a:r>
            <a:r>
              <a:rPr lang="en-US" dirty="0" err="1" smtClean="0"/>
              <a:t>sy</a:t>
            </a:r>
            <a:r>
              <a:rPr lang="en-US" dirty="0" smtClean="0"/>
              <a:t> X</a:t>
            </a:r>
            <a:r>
              <a:rPr lang="sr-Latn-RS" dirty="0" smtClean="0"/>
              <a:t>. (Obesitas, HTA, intolerantio glucosae, HLPIIb). Hyperinsulinaemia</a:t>
            </a:r>
            <a:endParaRPr lang="en-US" dirty="0" smtClean="0"/>
          </a:p>
          <a:p>
            <a:pPr>
              <a:buNone/>
            </a:pPr>
            <a:endParaRPr lang="sr-Cyrl-RS" dirty="0"/>
          </a:p>
          <a:p>
            <a:pPr>
              <a:buNone/>
            </a:pPr>
            <a:r>
              <a:rPr lang="sr-Cyrl-CS" dirty="0" smtClean="0"/>
              <a:t>И</a:t>
            </a:r>
            <a:r>
              <a:rPr lang="sr-Cyrl-RS" dirty="0" smtClean="0"/>
              <a:t>спуњава критеријуме за </a:t>
            </a:r>
            <a:r>
              <a:rPr lang="en-US" dirty="0" err="1" smtClean="0"/>
              <a:t>MSx</a:t>
            </a:r>
            <a:endParaRPr lang="en-US" dirty="0"/>
          </a:p>
          <a:p>
            <a:r>
              <a:rPr lang="en-US" dirty="0" smtClean="0"/>
              <a:t>  </a:t>
            </a:r>
            <a:r>
              <a:rPr lang="en-US" dirty="0" err="1" smtClean="0"/>
              <a:t>ima</a:t>
            </a:r>
            <a:r>
              <a:rPr lang="en-US" dirty="0" smtClean="0"/>
              <a:t> </a:t>
            </a:r>
            <a:r>
              <a:rPr lang="en-US" dirty="0" err="1" smtClean="0"/>
              <a:t>abdominalnu</a:t>
            </a:r>
            <a:r>
              <a:rPr lang="en-US" dirty="0" smtClean="0"/>
              <a:t> </a:t>
            </a:r>
            <a:r>
              <a:rPr lang="en-US" dirty="0" err="1" smtClean="0"/>
              <a:t>gojaznost</a:t>
            </a:r>
            <a:r>
              <a:rPr lang="en-US" dirty="0" smtClean="0"/>
              <a:t>- </a:t>
            </a:r>
            <a:r>
              <a:rPr lang="en-US" dirty="0" err="1" smtClean="0"/>
              <a:t>obim</a:t>
            </a:r>
            <a:r>
              <a:rPr lang="en-US" dirty="0" smtClean="0"/>
              <a:t> </a:t>
            </a:r>
            <a:r>
              <a:rPr lang="en-US" dirty="0" err="1" smtClean="0"/>
              <a:t>struka</a:t>
            </a:r>
            <a:r>
              <a:rPr lang="en-US" dirty="0" smtClean="0"/>
              <a:t> 128cm</a:t>
            </a:r>
            <a:r>
              <a:rPr lang="sr-Cyrl-RS" dirty="0" smtClean="0"/>
              <a:t> (</a:t>
            </a:r>
            <a:r>
              <a:rPr lang="en-US" dirty="0" err="1" smtClean="0"/>
              <a:t>preko</a:t>
            </a:r>
            <a:r>
              <a:rPr lang="en-US" dirty="0" smtClean="0"/>
              <a:t> 94cm </a:t>
            </a:r>
            <a:r>
              <a:rPr lang="en-US" dirty="0" err="1" smtClean="0"/>
              <a:t>za</a:t>
            </a:r>
            <a:r>
              <a:rPr lang="en-US" dirty="0" smtClean="0"/>
              <a:t> mu</a:t>
            </a:r>
            <a:r>
              <a:rPr lang="sr-Latn-RS" dirty="0" smtClean="0"/>
              <a:t>škarce</a:t>
            </a:r>
            <a:r>
              <a:rPr lang="sr-Cyrl-RS" dirty="0" smtClean="0"/>
              <a:t>)</a:t>
            </a:r>
            <a:endParaRPr lang="en-US" dirty="0" smtClean="0"/>
          </a:p>
          <a:p>
            <a:r>
              <a:rPr lang="en-US" dirty="0" err="1" smtClean="0"/>
              <a:t>Hipertenzija</a:t>
            </a:r>
            <a:r>
              <a:rPr lang="en-US" dirty="0" smtClean="0"/>
              <a:t> TA 150/90mmHg</a:t>
            </a:r>
            <a:r>
              <a:rPr lang="sr-Latn-RS" dirty="0" smtClean="0"/>
              <a:t> </a:t>
            </a:r>
            <a:r>
              <a:rPr lang="sr-Cyrl-RS" dirty="0" smtClean="0"/>
              <a:t>(</a:t>
            </a:r>
            <a:r>
              <a:rPr lang="sr-Latn-RS" dirty="0" smtClean="0"/>
              <a:t>preko 130/85mmHg</a:t>
            </a:r>
            <a:r>
              <a:rPr lang="sr-Cyrl-RS" dirty="0" smtClean="0"/>
              <a:t>)</a:t>
            </a:r>
            <a:endParaRPr lang="sr-Latn-RS" dirty="0" smtClean="0"/>
          </a:p>
          <a:p>
            <a:r>
              <a:rPr lang="en-US" dirty="0" smtClean="0"/>
              <a:t>G</a:t>
            </a:r>
            <a:r>
              <a:rPr lang="sr-Latn-RS" dirty="0" smtClean="0"/>
              <a:t>likemija našte 6,2mmol/l </a:t>
            </a:r>
            <a:r>
              <a:rPr lang="sr-Cyrl-RS" dirty="0" smtClean="0"/>
              <a:t>(</a:t>
            </a:r>
            <a:r>
              <a:rPr lang="sr-Latn-RS" dirty="0" smtClean="0"/>
              <a:t>preko 5,6mmol/l</a:t>
            </a:r>
            <a:r>
              <a:rPr lang="sr-Cyrl-RS" dirty="0" smtClean="0"/>
              <a:t>)</a:t>
            </a:r>
          </a:p>
          <a:p>
            <a:r>
              <a:rPr lang="sr-Latn-RS" dirty="0" smtClean="0"/>
              <a:t>Trigliceridi 1,8 </a:t>
            </a:r>
            <a:r>
              <a:rPr lang="sr-Cyrl-RS" dirty="0" smtClean="0"/>
              <a:t>(</a:t>
            </a:r>
            <a:r>
              <a:rPr lang="sr-Latn-RS" dirty="0" smtClean="0"/>
              <a:t>Tg veci od 1,7</a:t>
            </a:r>
            <a:r>
              <a:rPr lang="sr-Cyrl-RS" dirty="0" smtClean="0"/>
              <a:t>)</a:t>
            </a:r>
            <a:endParaRPr lang="sr-Latn-RS" dirty="0" smtClean="0"/>
          </a:p>
          <a:p>
            <a:pPr>
              <a:buNone/>
            </a:pPr>
            <a:endParaRPr lang="sr-Latn-RS" dirty="0" smtClean="0"/>
          </a:p>
          <a:p>
            <a:endParaRPr lang="sr-Cyrl-RS" dirty="0" smtClean="0"/>
          </a:p>
          <a:p>
            <a:endParaRPr lang="en-US" dirty="0" smtClean="0"/>
          </a:p>
          <a:p>
            <a:pPr>
              <a:buNone/>
            </a:pPr>
            <a:endParaRPr lang="sr-Cyrl-R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T</a:t>
            </a:r>
            <a:r>
              <a:rPr lang="sr-Latn-RS" dirty="0" smtClean="0"/>
              <a:t>erapija:</a:t>
            </a:r>
          </a:p>
          <a:p>
            <a:pPr marL="514350" indent="-514350">
              <a:buAutoNum type="arabicPeriod"/>
            </a:pPr>
            <a:r>
              <a:rPr lang="sr-Latn-RS" dirty="0" smtClean="0"/>
              <a:t>Higijensko-dijetetski rezim (3 glavna obroka i 2 užine)</a:t>
            </a:r>
          </a:p>
          <a:p>
            <a:pPr marL="514350" indent="-514350">
              <a:buAutoNum type="arabicPeriod"/>
            </a:pPr>
            <a:r>
              <a:rPr lang="en-US" dirty="0" smtClean="0"/>
              <a:t>T</a:t>
            </a:r>
            <a:r>
              <a:rPr lang="sr-Latn-RS" dirty="0" smtClean="0"/>
              <a:t>bl.Glucophage XR 1000mg 0+0+2 tokom večere</a:t>
            </a:r>
          </a:p>
          <a:p>
            <a:pPr marL="514350" indent="-514350">
              <a:buAutoNum type="arabicPeriod"/>
            </a:pPr>
            <a:r>
              <a:rPr lang="en-US" dirty="0" smtClean="0"/>
              <a:t>T</a:t>
            </a:r>
            <a:r>
              <a:rPr lang="sr-Latn-RS" dirty="0" smtClean="0"/>
              <a:t>bl.Roxera 10mg 0+0+1</a:t>
            </a:r>
          </a:p>
          <a:p>
            <a:pPr marL="514350" indent="-514350">
              <a:buAutoNum type="arabicPeriod"/>
            </a:pPr>
            <a:r>
              <a:rPr lang="en-US" dirty="0" smtClean="0"/>
              <a:t>T</a:t>
            </a:r>
            <a:r>
              <a:rPr lang="sr-Latn-RS" dirty="0" smtClean="0"/>
              <a:t>bl.Prexanil 5mg 1+0+0 prema TA</a:t>
            </a:r>
            <a:endParaRPr lang="sr-Cyrl-RS" dirty="0" smtClean="0"/>
          </a:p>
          <a:p>
            <a:pPr marL="514350" indent="-514350">
              <a:buNone/>
            </a:pPr>
            <a:r>
              <a:rPr lang="sr-Cyrl-CS" dirty="0" smtClean="0"/>
              <a:t>Редовне контроле ТА.</a:t>
            </a:r>
            <a:endParaRPr lang="sr-Cyrl-CS" smtClean="0"/>
          </a:p>
          <a:p>
            <a:pPr marL="514350" indent="-514350">
              <a:buNone/>
            </a:pPr>
            <a:r>
              <a:rPr lang="sr-Cyrl-CS" smtClean="0"/>
              <a:t>К</a:t>
            </a:r>
            <a:r>
              <a:rPr lang="sr-Cyrl-RS" dirty="0" smtClean="0"/>
              <a:t>онтрола липидограма, </a:t>
            </a:r>
            <a:r>
              <a:rPr lang="sr-Latn-RS" dirty="0" smtClean="0"/>
              <a:t>HbA1C </a:t>
            </a:r>
            <a:r>
              <a:rPr lang="sr-Cyrl-RS" dirty="0" smtClean="0"/>
              <a:t>за 3 месеца.</a:t>
            </a:r>
            <a:endParaRPr lang="sr-Latn-RS" dirty="0" smtClean="0"/>
          </a:p>
          <a:p>
            <a:pPr marL="514350" indent="-514350">
              <a:buAutoNum type="arabicPeriod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 smtClean="0"/>
              <a:t>Ш</a:t>
            </a:r>
            <a:r>
              <a:rPr lang="sr-Cyrl-RS" dirty="0" smtClean="0"/>
              <a:t>ећерна болест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r>
              <a:rPr lang="sr-Cyrl-RS" dirty="0" smtClean="0"/>
              <a:t>  Приказ случаја 1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sr-Cyrl-RS" dirty="0" smtClean="0"/>
              <a:t>Пацијент С.Г., старост 61 год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- дужина трајања типа 2 дијабетеса: 12 година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- ТТ: 88</a:t>
            </a:r>
            <a:r>
              <a:rPr lang="en-US" dirty="0" smtClean="0"/>
              <a:t>kg</a:t>
            </a:r>
            <a:r>
              <a:rPr lang="sr-Cyrl-RS" dirty="0" smtClean="0"/>
              <a:t>; ИТМ</a:t>
            </a:r>
            <a:r>
              <a:rPr lang="en-US" dirty="0" smtClean="0"/>
              <a:t> </a:t>
            </a:r>
            <a:r>
              <a:rPr lang="sr-Cyrl-RS" dirty="0" smtClean="0"/>
              <a:t>30,2</a:t>
            </a:r>
            <a:r>
              <a:rPr lang="en-US" dirty="0" smtClean="0"/>
              <a:t>kg/m2</a:t>
            </a:r>
            <a:r>
              <a:rPr lang="sr-Cyrl-RS" dirty="0" smtClean="0"/>
              <a:t>, обим струка:102</a:t>
            </a:r>
            <a:r>
              <a:rPr lang="en-US" dirty="0" smtClean="0"/>
              <a:t>cm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- TA 120/80mmHg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-  HbA1C 8.7%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- </a:t>
            </a:r>
            <a:r>
              <a:rPr lang="sr-Cyrl-RS" dirty="0" smtClean="0"/>
              <a:t>Компликације: </a:t>
            </a:r>
            <a:r>
              <a:rPr lang="en-US" dirty="0" smtClean="0"/>
              <a:t>HTA, HLP, </a:t>
            </a:r>
            <a:r>
              <a:rPr lang="en-US" dirty="0" err="1" smtClean="0"/>
              <a:t>Polyneuropathia</a:t>
            </a:r>
            <a:r>
              <a:rPr lang="en-US" dirty="0" smtClean="0"/>
              <a:t> </a:t>
            </a:r>
            <a:r>
              <a:rPr lang="en-US" dirty="0" err="1" smtClean="0"/>
              <a:t>diabetica</a:t>
            </a:r>
            <a:endParaRPr lang="en-US" dirty="0" smtClean="0"/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- </a:t>
            </a:r>
            <a:r>
              <a:rPr lang="sr-Cyrl-RS" dirty="0" smtClean="0"/>
              <a:t>Актуелна терапија: комбинована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         Орални агенси: </a:t>
            </a:r>
            <a:r>
              <a:rPr lang="en-US" dirty="0" err="1" smtClean="0"/>
              <a:t>Amaryl</a:t>
            </a:r>
            <a:r>
              <a:rPr lang="en-US" dirty="0" smtClean="0"/>
              <a:t> </a:t>
            </a:r>
            <a:r>
              <a:rPr lang="sr-Cyrl-RS" dirty="0" smtClean="0"/>
              <a:t>4</a:t>
            </a:r>
            <a:r>
              <a:rPr lang="en-US" dirty="0" smtClean="0"/>
              <a:t>mg , </a:t>
            </a:r>
            <a:r>
              <a:rPr lang="en-US" dirty="0" err="1" smtClean="0"/>
              <a:t>Glucophage</a:t>
            </a:r>
            <a:r>
              <a:rPr lang="en-US" dirty="0" smtClean="0"/>
              <a:t> 1000mg 2x1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           </a:t>
            </a:r>
            <a:r>
              <a:rPr lang="en-US" dirty="0" err="1" smtClean="0"/>
              <a:t>insulatard</a:t>
            </a:r>
            <a:r>
              <a:rPr lang="en-US" dirty="0" smtClean="0"/>
              <a:t> HM </a:t>
            </a:r>
            <a:r>
              <a:rPr lang="en-US" dirty="0" err="1" smtClean="0"/>
              <a:t>Penfill</a:t>
            </a:r>
            <a:r>
              <a:rPr lang="en-US" dirty="0" smtClean="0"/>
              <a:t> 24ij u 22h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sr-Cyrl-CS" dirty="0" smtClean="0"/>
              <a:t>П</a:t>
            </a:r>
            <a:r>
              <a:rPr lang="sr-Cyrl-RS" dirty="0" smtClean="0"/>
              <a:t>рофил гликемије (</a:t>
            </a:r>
            <a:r>
              <a:rPr lang="en-US" dirty="0" err="1" smtClean="0"/>
              <a:t>mmol</a:t>
            </a:r>
            <a:r>
              <a:rPr lang="en-US" dirty="0" smtClean="0"/>
              <a:t>/l</a:t>
            </a:r>
            <a:r>
              <a:rPr lang="sr-Cyrl-RS" dirty="0" smtClean="0"/>
              <a:t>)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- наште: 9,3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- 2 сата после доручка: 6,6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- пре ручка: 8,5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- после ручка: 13,3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- пре вечере: 10,7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- 2 сата после вечере: 14,1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Учесталост хипогликемија: 2 пута месечно, 3,4...3,8 пре подне......има страх од хипогликемија</a:t>
            </a:r>
          </a:p>
          <a:p>
            <a:pPr>
              <a:buNone/>
            </a:pPr>
            <a:r>
              <a:rPr lang="sr-Cyrl-RS" dirty="0" smtClean="0"/>
              <a:t>Предложена терапија: 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  -Орални агенси: </a:t>
            </a:r>
            <a:r>
              <a:rPr lang="en-US" dirty="0" err="1" smtClean="0"/>
              <a:t>Glucophage</a:t>
            </a:r>
            <a:r>
              <a:rPr lang="en-US" dirty="0" smtClean="0"/>
              <a:t> 1000mg 2x1 </a:t>
            </a:r>
            <a:endParaRPr lang="sr-Cyrl-RS" dirty="0" smtClean="0"/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  - Базални инсулин: </a:t>
            </a:r>
            <a:r>
              <a:rPr lang="en-US" dirty="0" err="1" smtClean="0"/>
              <a:t>Levemir</a:t>
            </a:r>
            <a:r>
              <a:rPr lang="en-US" dirty="0" smtClean="0"/>
              <a:t> </a:t>
            </a:r>
            <a:r>
              <a:rPr lang="en-US" dirty="0" err="1" smtClean="0"/>
              <a:t>FlexPen</a:t>
            </a:r>
            <a:r>
              <a:rPr lang="en-US" dirty="0" smtClean="0"/>
              <a:t> 30j u 22h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 smtClean="0"/>
              <a:t>Пацијент С.Г., након месец дана терапије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sr-Cyrl-CS" dirty="0" smtClean="0"/>
              <a:t>П</a:t>
            </a:r>
            <a:r>
              <a:rPr lang="sr-Cyrl-RS" dirty="0" smtClean="0"/>
              <a:t>рофил гликемије</a:t>
            </a:r>
          </a:p>
          <a:p>
            <a:pPr>
              <a:buNone/>
            </a:pPr>
            <a:r>
              <a:rPr lang="sr-Cyrl-RS" dirty="0" smtClean="0"/>
              <a:t>        - наште: 8,6</a:t>
            </a:r>
          </a:p>
          <a:p>
            <a:pPr>
              <a:buNone/>
            </a:pPr>
            <a:r>
              <a:rPr lang="sr-Cyrl-RS" dirty="0" smtClean="0"/>
              <a:t>        - 2 сата после доручка: 8,7</a:t>
            </a:r>
          </a:p>
          <a:p>
            <a:pPr>
              <a:buNone/>
            </a:pPr>
            <a:r>
              <a:rPr lang="sr-Cyrl-RS" dirty="0" smtClean="0"/>
              <a:t>        - пре ручка: 7,4</a:t>
            </a:r>
          </a:p>
          <a:p>
            <a:pPr>
              <a:buNone/>
            </a:pPr>
            <a:r>
              <a:rPr lang="sr-Cyrl-RS" dirty="0" smtClean="0"/>
              <a:t>        - после ручка: 9,3</a:t>
            </a:r>
          </a:p>
          <a:p>
            <a:pPr>
              <a:buNone/>
            </a:pPr>
            <a:r>
              <a:rPr lang="sr-Cyrl-RS" dirty="0" smtClean="0"/>
              <a:t>        - пре вечере: 8,6</a:t>
            </a:r>
          </a:p>
          <a:p>
            <a:pPr>
              <a:buNone/>
            </a:pPr>
            <a:r>
              <a:rPr lang="sr-Cyrl-RS" dirty="0" smtClean="0"/>
              <a:t>        - 2 сата после вечере: 9,1</a:t>
            </a:r>
          </a:p>
          <a:p>
            <a:pPr>
              <a:buNone/>
            </a:pPr>
            <a:r>
              <a:rPr lang="sr-Cyrl-RS" dirty="0" smtClean="0"/>
              <a:t>     Нема више хипогликемија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Телесна тежина: иста </a:t>
            </a:r>
          </a:p>
          <a:p>
            <a:pPr>
              <a:buNone/>
            </a:pPr>
            <a:r>
              <a:rPr lang="sr-Cyrl-RS" dirty="0" smtClean="0"/>
              <a:t>Предложена терапија: </a:t>
            </a:r>
          </a:p>
          <a:p>
            <a:pPr>
              <a:buNone/>
            </a:pPr>
            <a:r>
              <a:rPr lang="sr-Cyrl-RS" dirty="0" smtClean="0"/>
              <a:t>          -Орални агенси: </a:t>
            </a:r>
            <a:r>
              <a:rPr lang="en-US" dirty="0" err="1" smtClean="0"/>
              <a:t>Glucophage</a:t>
            </a:r>
            <a:r>
              <a:rPr lang="en-US" dirty="0" smtClean="0"/>
              <a:t> 1000mg 2x1 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  - Базални инсулин: </a:t>
            </a:r>
            <a:r>
              <a:rPr lang="en-US" dirty="0" err="1" smtClean="0"/>
              <a:t>Levemir</a:t>
            </a:r>
            <a:r>
              <a:rPr lang="en-US" dirty="0" smtClean="0"/>
              <a:t> </a:t>
            </a:r>
            <a:r>
              <a:rPr lang="en-US" dirty="0" err="1" smtClean="0"/>
              <a:t>FlexPen</a:t>
            </a:r>
            <a:r>
              <a:rPr lang="en-US" dirty="0" smtClean="0"/>
              <a:t> 3</a:t>
            </a:r>
            <a:r>
              <a:rPr lang="sr-Cyrl-RS" dirty="0" smtClean="0"/>
              <a:t>6</a:t>
            </a:r>
            <a:r>
              <a:rPr lang="en-US" dirty="0" smtClean="0"/>
              <a:t>j u 22h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 smtClean="0"/>
              <a:t>Пацијент С.Г., након 3 месеца терапије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sr-Cyrl-CS" dirty="0" smtClean="0"/>
              <a:t>П</a:t>
            </a:r>
            <a:r>
              <a:rPr lang="sr-Cyrl-RS" dirty="0" smtClean="0"/>
              <a:t>рофил гликемије</a:t>
            </a:r>
          </a:p>
          <a:p>
            <a:pPr>
              <a:buNone/>
            </a:pPr>
            <a:r>
              <a:rPr lang="sr-Cyrl-RS" dirty="0" smtClean="0"/>
              <a:t>        - наште: 5,3</a:t>
            </a:r>
          </a:p>
          <a:p>
            <a:pPr>
              <a:buNone/>
            </a:pPr>
            <a:r>
              <a:rPr lang="sr-Cyrl-RS" dirty="0" smtClean="0"/>
              <a:t>        - 2 сата после доручка: 7,9</a:t>
            </a:r>
          </a:p>
          <a:p>
            <a:pPr>
              <a:buNone/>
            </a:pPr>
            <a:r>
              <a:rPr lang="sr-Cyrl-RS" dirty="0" smtClean="0"/>
              <a:t>        - пре ручка: 6,0</a:t>
            </a:r>
          </a:p>
          <a:p>
            <a:pPr>
              <a:buNone/>
            </a:pPr>
            <a:r>
              <a:rPr lang="sr-Cyrl-RS" dirty="0" smtClean="0"/>
              <a:t>        - после ручка: 7,3</a:t>
            </a:r>
          </a:p>
          <a:p>
            <a:pPr>
              <a:buNone/>
            </a:pPr>
            <a:r>
              <a:rPr lang="sr-Cyrl-RS" dirty="0" smtClean="0"/>
              <a:t>        - пре вечере: 6,</a:t>
            </a:r>
            <a:r>
              <a:rPr lang="en-US" dirty="0" smtClean="0"/>
              <a:t>1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- 2 сата после вечере: 7,1</a:t>
            </a:r>
            <a:endParaRPr lang="en-US" dirty="0" smtClean="0"/>
          </a:p>
          <a:p>
            <a:pPr>
              <a:buNone/>
            </a:pPr>
            <a:endParaRPr lang="sr-Cyrl-RS" dirty="0" smtClean="0"/>
          </a:p>
          <a:p>
            <a:pPr>
              <a:buNone/>
            </a:pPr>
            <a:r>
              <a:rPr lang="en-US" dirty="0" smtClean="0"/>
              <a:t>HbA1C</a:t>
            </a:r>
            <a:r>
              <a:rPr lang="sr-Cyrl-RS" dirty="0" smtClean="0"/>
              <a:t> 6,9%</a:t>
            </a:r>
          </a:p>
          <a:p>
            <a:pPr>
              <a:buNone/>
            </a:pPr>
            <a:r>
              <a:rPr lang="sr-Cyrl-RS" dirty="0" smtClean="0"/>
              <a:t>Предложена терапија: </a:t>
            </a:r>
          </a:p>
          <a:p>
            <a:pPr>
              <a:buNone/>
            </a:pPr>
            <a:r>
              <a:rPr lang="sr-Cyrl-RS" dirty="0" smtClean="0"/>
              <a:t>          -Орални агенси: </a:t>
            </a:r>
            <a:r>
              <a:rPr lang="en-US" dirty="0" err="1" smtClean="0"/>
              <a:t>Glucophage</a:t>
            </a:r>
            <a:r>
              <a:rPr lang="en-US" dirty="0" smtClean="0"/>
              <a:t> 1000mg 2x1 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          - Базални инсулин: </a:t>
            </a:r>
            <a:r>
              <a:rPr lang="en-US" dirty="0" err="1" smtClean="0"/>
              <a:t>Levemir</a:t>
            </a:r>
            <a:r>
              <a:rPr lang="en-US" dirty="0" smtClean="0"/>
              <a:t> </a:t>
            </a:r>
            <a:r>
              <a:rPr lang="en-US" dirty="0" err="1" smtClean="0"/>
              <a:t>FlexPen</a:t>
            </a:r>
            <a:r>
              <a:rPr lang="en-US" dirty="0" smtClean="0"/>
              <a:t> 3</a:t>
            </a:r>
            <a:r>
              <a:rPr lang="en-US" dirty="0"/>
              <a:t>8</a:t>
            </a:r>
            <a:r>
              <a:rPr lang="en-US" dirty="0" smtClean="0"/>
              <a:t>j u 22h</a:t>
            </a:r>
            <a:endParaRPr lang="sr-Cyrl-RS" dirty="0" smtClean="0"/>
          </a:p>
          <a:p>
            <a:pPr>
              <a:buNone/>
            </a:pPr>
            <a:r>
              <a:rPr lang="sr-Cyrl-RS" dirty="0" smtClean="0"/>
              <a:t>Редовне самконтроле профила гликемија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 smtClean="0"/>
              <a:t>Ш</a:t>
            </a:r>
            <a:r>
              <a:rPr lang="sr-Cyrl-RS" dirty="0" smtClean="0"/>
              <a:t>ећерна болест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endParaRPr lang="sr-Cyrl-RS" dirty="0" smtClean="0"/>
          </a:p>
          <a:p>
            <a:pPr algn="ctr">
              <a:buNone/>
            </a:pPr>
            <a:r>
              <a:rPr lang="sr-Cyrl-RS" dirty="0" smtClean="0"/>
              <a:t>Приказ случаја 2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 smtClean="0"/>
              <a:t>Жена С.Г., старости 75 год</a:t>
            </a:r>
            <a:br>
              <a:rPr lang="sr-Cyrl-R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sr-Cyrl-RS" dirty="0" smtClean="0"/>
              <a:t>    - дужина трајања типа 2 дијабетеса: </a:t>
            </a:r>
            <a:r>
              <a:rPr lang="en-US" dirty="0" smtClean="0"/>
              <a:t>24</a:t>
            </a:r>
            <a:r>
              <a:rPr lang="sr-Cyrl-RS" dirty="0" smtClean="0"/>
              <a:t> година</a:t>
            </a:r>
            <a:endParaRPr lang="en-US" dirty="0" smtClean="0"/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- 8 </a:t>
            </a:r>
            <a:r>
              <a:rPr lang="sr-Cyrl-RS" dirty="0" smtClean="0"/>
              <a:t>година интензивирана терапија хуманим инсулином</a:t>
            </a:r>
          </a:p>
          <a:p>
            <a:pPr>
              <a:buNone/>
            </a:pPr>
            <a:r>
              <a:rPr lang="sr-Cyrl-RS" dirty="0" smtClean="0"/>
              <a:t>    - ТТ: 90</a:t>
            </a:r>
            <a:r>
              <a:rPr lang="en-US" dirty="0" smtClean="0"/>
              <a:t>kg</a:t>
            </a:r>
            <a:r>
              <a:rPr lang="sr-Cyrl-RS" dirty="0" smtClean="0"/>
              <a:t>; ИТМ</a:t>
            </a:r>
            <a:r>
              <a:rPr lang="en-US" dirty="0" smtClean="0"/>
              <a:t> </a:t>
            </a:r>
            <a:r>
              <a:rPr lang="sr-Cyrl-RS" dirty="0" smtClean="0"/>
              <a:t>33 </a:t>
            </a:r>
            <a:r>
              <a:rPr lang="en-US" dirty="0" smtClean="0"/>
              <a:t>kg/m2</a:t>
            </a:r>
            <a:r>
              <a:rPr lang="sr-Cyrl-RS" dirty="0" smtClean="0"/>
              <a:t>, обим струка:103</a:t>
            </a:r>
            <a:r>
              <a:rPr lang="en-US" dirty="0" smtClean="0"/>
              <a:t>cm</a:t>
            </a:r>
          </a:p>
          <a:p>
            <a:pPr>
              <a:buNone/>
            </a:pPr>
            <a:r>
              <a:rPr lang="en-US" dirty="0" smtClean="0"/>
              <a:t>    - TA 1</a:t>
            </a:r>
            <a:r>
              <a:rPr lang="sr-Cyrl-RS" dirty="0" smtClean="0"/>
              <a:t>6</a:t>
            </a:r>
            <a:r>
              <a:rPr lang="en-US" dirty="0" smtClean="0"/>
              <a:t>0/</a:t>
            </a:r>
            <a:r>
              <a:rPr lang="sr-Cyrl-RS" dirty="0" smtClean="0"/>
              <a:t>95</a:t>
            </a:r>
            <a:r>
              <a:rPr lang="en-US" dirty="0" smtClean="0"/>
              <a:t>mmHg</a:t>
            </a:r>
          </a:p>
          <a:p>
            <a:pPr>
              <a:buNone/>
            </a:pPr>
            <a:r>
              <a:rPr lang="en-US" dirty="0" smtClean="0"/>
              <a:t>    -  HbA1C </a:t>
            </a:r>
            <a:r>
              <a:rPr lang="sr-Cyrl-RS" dirty="0" smtClean="0"/>
              <a:t>9</a:t>
            </a:r>
            <a:r>
              <a:rPr lang="en-US" dirty="0" smtClean="0"/>
              <a:t>.</a:t>
            </a:r>
            <a:r>
              <a:rPr lang="sr-Cyrl-RS" dirty="0" smtClean="0"/>
              <a:t>3</a:t>
            </a:r>
            <a:r>
              <a:rPr lang="en-US" dirty="0" smtClean="0"/>
              <a:t>%</a:t>
            </a:r>
          </a:p>
          <a:p>
            <a:pPr>
              <a:buNone/>
            </a:pPr>
            <a:r>
              <a:rPr lang="en-US" dirty="0" smtClean="0"/>
              <a:t>    - </a:t>
            </a:r>
            <a:r>
              <a:rPr lang="sr-Cyrl-RS" dirty="0" smtClean="0"/>
              <a:t>Компликације: </a:t>
            </a:r>
            <a:r>
              <a:rPr lang="en-US" dirty="0" smtClean="0"/>
              <a:t>HRI </a:t>
            </a:r>
            <a:r>
              <a:rPr lang="en-US" dirty="0" err="1" smtClean="0"/>
              <a:t>gr</a:t>
            </a:r>
            <a:r>
              <a:rPr lang="en-US" dirty="0" smtClean="0"/>
              <a:t> I pp </a:t>
            </a:r>
            <a:r>
              <a:rPr lang="en-US" dirty="0" err="1" smtClean="0"/>
              <a:t>Nephropathia</a:t>
            </a:r>
            <a:r>
              <a:rPr lang="en-US" dirty="0" smtClean="0"/>
              <a:t> </a:t>
            </a:r>
            <a:r>
              <a:rPr lang="en-US" dirty="0" err="1" smtClean="0"/>
              <a:t>diabetica</a:t>
            </a:r>
            <a:r>
              <a:rPr lang="en-US" dirty="0" smtClean="0"/>
              <a:t>, </a:t>
            </a:r>
            <a:r>
              <a:rPr lang="en-US" dirty="0" err="1" smtClean="0"/>
              <a:t>Polyneuropathia</a:t>
            </a:r>
            <a:r>
              <a:rPr lang="en-US" dirty="0" smtClean="0"/>
              <a:t> </a:t>
            </a:r>
            <a:r>
              <a:rPr lang="en-US" dirty="0" err="1" smtClean="0"/>
              <a:t>diabetica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    - </a:t>
            </a:r>
            <a:r>
              <a:rPr lang="sr-Cyrl-RS" dirty="0" smtClean="0"/>
              <a:t>Актуелна терапија:</a:t>
            </a:r>
          </a:p>
          <a:p>
            <a:pPr>
              <a:buNone/>
            </a:pPr>
            <a:r>
              <a:rPr lang="sr-Cyrl-RS" dirty="0" smtClean="0"/>
              <a:t>       </a:t>
            </a:r>
            <a:r>
              <a:rPr lang="en-US" dirty="0" err="1" smtClean="0"/>
              <a:t>prandijalni</a:t>
            </a:r>
            <a:r>
              <a:rPr lang="en-US" dirty="0" smtClean="0"/>
              <a:t> HM </a:t>
            </a:r>
            <a:r>
              <a:rPr lang="en-US" dirty="0" err="1" smtClean="0"/>
              <a:t>insulini</a:t>
            </a:r>
            <a:r>
              <a:rPr lang="sr-Cyrl-RS" dirty="0" smtClean="0"/>
              <a:t>: А</a:t>
            </a:r>
            <a:r>
              <a:rPr lang="en-US" dirty="0" err="1" smtClean="0"/>
              <a:t>ctrapid</a:t>
            </a:r>
            <a:r>
              <a:rPr lang="en-US" dirty="0" smtClean="0"/>
              <a:t> 12ij+12ij+12ij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</a:t>
            </a:r>
            <a:r>
              <a:rPr lang="en-US" dirty="0" err="1" smtClean="0"/>
              <a:t>bazalni</a:t>
            </a:r>
            <a:r>
              <a:rPr lang="en-US" dirty="0" smtClean="0"/>
              <a:t> HM </a:t>
            </a:r>
            <a:r>
              <a:rPr lang="en-US" dirty="0" err="1" smtClean="0"/>
              <a:t>insulini</a:t>
            </a:r>
            <a:r>
              <a:rPr lang="sr-Latn-RS" dirty="0" smtClean="0"/>
              <a:t>: Insulatard HM 22ij u 22h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dirty="0" smtClean="0"/>
              <a:t>Жена С.Г., старости 75 год</a:t>
            </a:r>
            <a:br>
              <a:rPr lang="sr-Cyrl-RS" dirty="0" smtClean="0"/>
            </a:br>
            <a:r>
              <a:rPr lang="sr-Cyrl-RS" dirty="0" smtClean="0"/>
              <a:t>на почетку праћења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sr-Cyrl-CS" dirty="0" smtClean="0"/>
              <a:t>П</a:t>
            </a:r>
            <a:r>
              <a:rPr lang="sr-Cyrl-RS" dirty="0" smtClean="0"/>
              <a:t>рофил гликемије</a:t>
            </a:r>
          </a:p>
          <a:p>
            <a:pPr>
              <a:buNone/>
            </a:pPr>
            <a:r>
              <a:rPr lang="sr-Cyrl-RS" dirty="0" smtClean="0"/>
              <a:t>        - наште: 14,1</a:t>
            </a:r>
          </a:p>
          <a:p>
            <a:pPr>
              <a:buNone/>
            </a:pPr>
            <a:r>
              <a:rPr lang="sr-Cyrl-RS" dirty="0" smtClean="0"/>
              <a:t>        - 2 сата после доручка: 14,6</a:t>
            </a:r>
          </a:p>
          <a:p>
            <a:pPr>
              <a:buNone/>
            </a:pPr>
            <a:r>
              <a:rPr lang="sr-Cyrl-RS" dirty="0" smtClean="0"/>
              <a:t>        - пре ручка: 3,1</a:t>
            </a:r>
          </a:p>
          <a:p>
            <a:pPr>
              <a:buNone/>
            </a:pPr>
            <a:r>
              <a:rPr lang="sr-Cyrl-RS" dirty="0" smtClean="0"/>
              <a:t>        - после ручка: 10,1</a:t>
            </a:r>
          </a:p>
          <a:p>
            <a:pPr>
              <a:buNone/>
            </a:pPr>
            <a:r>
              <a:rPr lang="sr-Cyrl-RS" dirty="0" smtClean="0"/>
              <a:t>        - пре вечере: 2,9</a:t>
            </a:r>
          </a:p>
          <a:p>
            <a:pPr>
              <a:buNone/>
            </a:pPr>
            <a:r>
              <a:rPr lang="sr-Cyrl-RS" dirty="0" smtClean="0"/>
              <a:t>        - 2 сата после вечере: 11,3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- у 22 сата: 3,3</a:t>
            </a:r>
          </a:p>
          <a:p>
            <a:pPr>
              <a:buNone/>
            </a:pPr>
            <a:r>
              <a:rPr lang="sr-Cyrl-RS" dirty="0"/>
              <a:t> </a:t>
            </a:r>
            <a:r>
              <a:rPr lang="sr-Cyrl-RS" dirty="0" smtClean="0"/>
              <a:t>       - у 03 сата: 11,1</a:t>
            </a:r>
          </a:p>
          <a:p>
            <a:pPr>
              <a:buNone/>
            </a:pPr>
            <a:r>
              <a:rPr lang="sr-Cyrl-RS" dirty="0" smtClean="0"/>
              <a:t>Предложена терапија: </a:t>
            </a:r>
          </a:p>
          <a:p>
            <a:pPr>
              <a:buNone/>
            </a:pPr>
            <a:r>
              <a:rPr lang="sr-Cyrl-RS" dirty="0" smtClean="0"/>
              <a:t>         - Прандијални инсулин: </a:t>
            </a:r>
            <a:r>
              <a:rPr lang="en-US" dirty="0" err="1" smtClean="0"/>
              <a:t>Novorapid</a:t>
            </a:r>
            <a:r>
              <a:rPr lang="en-US" dirty="0" smtClean="0"/>
              <a:t> 12j+6j+6j</a:t>
            </a:r>
            <a:r>
              <a:rPr lang="sr-Cyrl-RS" dirty="0" smtClean="0"/>
              <a:t>- пред главне оброке</a:t>
            </a:r>
            <a:endParaRPr lang="en-US" dirty="0" smtClean="0"/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   - </a:t>
            </a:r>
            <a:r>
              <a:rPr lang="sr-Cyrl-RS" dirty="0" smtClean="0"/>
              <a:t>Базални инсулин: </a:t>
            </a:r>
            <a:r>
              <a:rPr lang="en-US" dirty="0" err="1" smtClean="0"/>
              <a:t>Levemir</a:t>
            </a:r>
            <a:r>
              <a:rPr lang="en-US" dirty="0" smtClean="0"/>
              <a:t> </a:t>
            </a:r>
            <a:r>
              <a:rPr lang="en-US" dirty="0" err="1" smtClean="0"/>
              <a:t>FlexPen</a:t>
            </a:r>
            <a:r>
              <a:rPr lang="en-US" dirty="0" smtClean="0"/>
              <a:t> </a:t>
            </a:r>
            <a:r>
              <a:rPr lang="sr-Cyrl-RS" dirty="0" smtClean="0"/>
              <a:t>2</a:t>
            </a:r>
            <a:r>
              <a:rPr lang="en-US" dirty="0" smtClean="0"/>
              <a:t>0j u 22h</a:t>
            </a:r>
          </a:p>
          <a:p>
            <a:r>
              <a:rPr lang="sr-Cyrl-RS" dirty="0" smtClean="0"/>
              <a:t> Учесталост хипогликемија: имала хипогликемије неколико пута недељно, свесно није узимала ужине бојећи се хипергликемија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30582</TotalTime>
  <Words>1232</Words>
  <Application>Microsoft Office PowerPoint</Application>
  <PresentationFormat>On-screen Show (4:3)</PresentationFormat>
  <Paragraphs>164</Paragraphs>
  <Slides>19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   Епидемиологија, етиологија, клиничка слика, дијагностика и терапија шећерне болести. Метаболички синдром. Гојазност. </vt:lpstr>
      <vt:lpstr>Шећерна болест</vt:lpstr>
      <vt:lpstr>Slide 3</vt:lpstr>
      <vt:lpstr>Slide 4</vt:lpstr>
      <vt:lpstr>Пацијент С.Г., након месец дана терапије</vt:lpstr>
      <vt:lpstr>Пацијент С.Г., након 3 месеца терапије</vt:lpstr>
      <vt:lpstr>Шећерна болест</vt:lpstr>
      <vt:lpstr>Жена С.Г., старости 75 год </vt:lpstr>
      <vt:lpstr>Жена С.Г., старости 75 год на почетку праћења</vt:lpstr>
      <vt:lpstr>Пацијент С.Г., након месец дана терапије</vt:lpstr>
      <vt:lpstr>Пацијент С.Г., након 3 месецa терапије</vt:lpstr>
      <vt:lpstr>Метаболички синдом</vt:lpstr>
      <vt:lpstr>Метаболички синдом</vt:lpstr>
      <vt:lpstr>Метаболички синдром</vt:lpstr>
      <vt:lpstr>Slide 15</vt:lpstr>
      <vt:lpstr>Slide 16</vt:lpstr>
      <vt:lpstr>Slide 17</vt:lpstr>
      <vt:lpstr>Slide 18</vt:lpstr>
      <vt:lpstr>Slide 19</vt:lpstr>
    </vt:vector>
  </TitlesOfParts>
  <Company>HP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nenad zornic</dc:creator>
  <cp:lastModifiedBy>Zeljko</cp:lastModifiedBy>
  <cp:revision>198</cp:revision>
  <dcterms:created xsi:type="dcterms:W3CDTF">2021-08-05T17:43:53Z</dcterms:created>
  <dcterms:modified xsi:type="dcterms:W3CDTF">2021-09-06T20:24:32Z</dcterms:modified>
</cp:coreProperties>
</file>

<file path=docProps/thumbnail.jpeg>
</file>